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1" r:id="rId2"/>
    <p:sldId id="259" r:id="rId3"/>
    <p:sldId id="260" r:id="rId4"/>
    <p:sldId id="256" r:id="rId5"/>
    <p:sldId id="258" r:id="rId6"/>
    <p:sldId id="257" r:id="rId7"/>
    <p:sldId id="264" r:id="rId8"/>
    <p:sldId id="267" r:id="rId9"/>
    <p:sldId id="263" r:id="rId10"/>
    <p:sldId id="266" r:id="rId11"/>
    <p:sldId id="265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/>
    <p:restoredTop sz="94676"/>
  </p:normalViewPr>
  <p:slideViewPr>
    <p:cSldViewPr snapToGrid="0" snapToObjects="1">
      <p:cViewPr>
        <p:scale>
          <a:sx n="120" d="100"/>
          <a:sy n="120" d="100"/>
        </p:scale>
        <p:origin x="108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24B6D-07C2-6748-A2CF-71D556CE4ACC}" type="datetimeFigureOut">
              <a:rPr lang="en-US" smtClean="0"/>
              <a:t>12/23/17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37E81-04B4-884B-AB4F-3E77BBF8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0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37E81-04B4-884B-AB4F-3E77BBF8DE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18E-E864-DC4D-95F1-EDCCEB600683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6A2E-3D13-BC49-A2BA-B6FD23976040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35E-AE09-AC4E-90EA-D7CF3AD5D18B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EA1A-9AB8-104D-9277-2D54F09A7490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1578-0CAB-5243-8071-FEAE430B1B69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FE9D-5ACD-1741-BF12-8C95AE86E145}" type="datetime1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C5BEB-F339-5340-A928-4FCBC008C3FD}" type="datetime1">
              <a:rPr lang="en-US" smtClean="0"/>
              <a:t>12/23/17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5ADD6-C8D9-E74C-B5E2-50E300F8AD1D}" type="datetime1">
              <a:rPr lang="en-US" smtClean="0"/>
              <a:t>12/23/17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F799-95C7-B84A-A8D3-E027ECE2BFB3}" type="datetime1">
              <a:rPr lang="en-US" smtClean="0"/>
              <a:t>12/23/17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958-7FBB-1942-A2A2-35B24B157828}" type="datetime1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3ADF-9958-BA4E-AB73-4F05225F3594}" type="datetime1">
              <a:rPr lang="en-US" smtClean="0"/>
              <a:t>12/23/17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9149-8BAE-D443-8B99-143413C27852}" type="datetime1">
              <a:rPr lang="en-US" smtClean="0"/>
              <a:t>12/23/17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parkfun.com/products/144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3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341" y="179499"/>
            <a:ext cx="4318105" cy="759137"/>
          </a:xfrm>
        </p:spPr>
        <p:txBody>
          <a:bodyPr/>
          <a:lstStyle/>
          <a:p>
            <a:pPr algn="ctr"/>
            <a:r>
              <a:rPr lang="en-US" b="1" dirty="0"/>
              <a:t>CoderDojo Robot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555" t="5535" r="10000" b="5904"/>
          <a:stretch/>
        </p:blipFill>
        <p:spPr>
          <a:xfrm>
            <a:off x="491560" y="1419097"/>
            <a:ext cx="4385239" cy="3927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560" y="916871"/>
            <a:ext cx="6029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Low Cost ($25) Arduino Nano Collision Avoidance Robot with Ultrasonic Ping Distance Sensor.  Ages 10 to 18.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5692070" y="1633664"/>
            <a:ext cx="2831690" cy="1010538"/>
          </a:xfrm>
          <a:prstGeom prst="roundRect">
            <a:avLst>
              <a:gd name="adj" fmla="val 11007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843085" y="1419097"/>
            <a:ext cx="2150477" cy="394335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rIns="45720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Three Keys to Success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7563" y="1842732"/>
            <a:ext cx="280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2 hours of mentoring every other week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Bring your own ideas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Build things with other students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11198" y="6140645"/>
            <a:ext cx="858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www.instructables.com</a:t>
            </a:r>
            <a:r>
              <a:rPr lang="en-US" dirty="0" smtClean="0"/>
              <a:t>/id/Collision-Avoidance-Robot-for-Teaching-Programming/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7655" y="3961171"/>
            <a:ext cx="270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Contact:</a:t>
            </a:r>
            <a:endParaRPr lang="en-US" dirty="0" smtClean="0"/>
          </a:p>
          <a:p>
            <a:r>
              <a:rPr lang="en-US" dirty="0" smtClean="0"/>
              <a:t>Dan.McCreary@gmail.com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1198" y="5763985"/>
            <a:ext cx="476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dmccreary</a:t>
            </a:r>
            <a:r>
              <a:rPr lang="en-US" dirty="0" smtClean="0"/>
              <a:t>/</a:t>
            </a:r>
            <a:r>
              <a:rPr lang="en-US" dirty="0" err="1" smtClean="0"/>
              <a:t>coderdojo</a:t>
            </a:r>
            <a:r>
              <a:rPr lang="en-US" dirty="0" smtClean="0"/>
              <a:t>-robots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14141" cy="751293"/>
          </a:xfrm>
        </p:spPr>
        <p:txBody>
          <a:bodyPr/>
          <a:lstStyle/>
          <a:p>
            <a:r>
              <a:rPr lang="en-US" b="1" dirty="0" smtClean="0"/>
              <a:t>Common Arduino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Common Functions</a:t>
            </a:r>
          </a:p>
          <a:p>
            <a:pPr lvl="1"/>
            <a:r>
              <a:rPr lang="en-US" sz="1400" b="1" dirty="0" smtClean="0"/>
              <a:t>setup()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runs only once at power on or reset</a:t>
            </a:r>
          </a:p>
          <a:p>
            <a:pPr lvl="1"/>
            <a:r>
              <a:rPr lang="en-US" sz="1400" b="1" dirty="0"/>
              <a:t>l</a:t>
            </a:r>
            <a:r>
              <a:rPr lang="en-US" sz="1400" b="1" dirty="0" smtClean="0"/>
              <a:t>oop() </a:t>
            </a:r>
            <a:r>
              <a:rPr lang="mr-IN" sz="1400" dirty="0" smtClean="0"/>
              <a:t>–</a:t>
            </a:r>
            <a:r>
              <a:rPr lang="en-US" sz="1400" dirty="0" smtClean="0"/>
              <a:t> runs continually until power off</a:t>
            </a:r>
          </a:p>
          <a:p>
            <a:pPr lvl="1"/>
            <a:r>
              <a:rPr lang="en-US" sz="1400" b="1" dirty="0" err="1" smtClean="0"/>
              <a:t>pinmode</a:t>
            </a:r>
            <a:r>
              <a:rPr lang="en-US" sz="1400" b="1" dirty="0" smtClean="0"/>
              <a:t>(pin, value) </a:t>
            </a:r>
            <a:r>
              <a:rPr lang="mr-IN" sz="1400" dirty="0" smtClean="0"/>
              <a:t>–</a:t>
            </a:r>
            <a:r>
              <a:rPr lang="en-US" sz="1400" dirty="0" smtClean="0"/>
              <a:t> set a pin to be INPUT or OUTPUT</a:t>
            </a:r>
          </a:p>
          <a:p>
            <a:pPr lvl="1"/>
            <a:r>
              <a:rPr lang="en-US" sz="1400" b="1" dirty="0" err="1" smtClean="0"/>
              <a:t>digitalWrite</a:t>
            </a:r>
            <a:r>
              <a:rPr lang="en-US" sz="1400" b="1" dirty="0" smtClean="0"/>
              <a:t>(pin, value)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set a digital output value to HIGH (on) or LOW (off)</a:t>
            </a:r>
          </a:p>
          <a:p>
            <a:pPr lvl="1"/>
            <a:r>
              <a:rPr lang="en-US" sz="1400" b="1" dirty="0" err="1"/>
              <a:t>a</a:t>
            </a:r>
            <a:r>
              <a:rPr lang="en-US" sz="1400" b="1" dirty="0" err="1" smtClean="0"/>
              <a:t>nalogWrite</a:t>
            </a:r>
            <a:r>
              <a:rPr lang="en-US" sz="1400" b="1" dirty="0" smtClean="0"/>
              <a:t>(pin, value)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set a PWM pin to a value of 0 to 255</a:t>
            </a:r>
          </a:p>
          <a:p>
            <a:pPr lvl="1"/>
            <a:r>
              <a:rPr lang="en-US" sz="1400" b="1" dirty="0" err="1" smtClean="0"/>
              <a:t>analogRead</a:t>
            </a:r>
            <a:r>
              <a:rPr lang="en-US" sz="1400" b="1" dirty="0" smtClean="0"/>
              <a:t>(pin)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read a value of a pin from 0 to 1023</a:t>
            </a:r>
          </a:p>
          <a:p>
            <a:pPr lvl="1"/>
            <a:r>
              <a:rPr lang="en-US" sz="1400" b="1" dirty="0"/>
              <a:t>d</a:t>
            </a:r>
            <a:r>
              <a:rPr lang="en-US" sz="1400" b="1" dirty="0" smtClean="0"/>
              <a:t>elay(time-in-</a:t>
            </a:r>
            <a:r>
              <a:rPr lang="en-US" sz="1400" b="1" dirty="0" err="1" smtClean="0"/>
              <a:t>msec</a:t>
            </a:r>
            <a:r>
              <a:rPr lang="en-US" sz="1400" b="1" dirty="0" smtClean="0"/>
              <a:t>) </a:t>
            </a:r>
            <a:r>
              <a:rPr lang="mr-IN" sz="1400" dirty="0" smtClean="0"/>
              <a:t>–</a:t>
            </a:r>
            <a:r>
              <a:rPr lang="en-US" sz="1400" dirty="0" smtClean="0"/>
              <a:t> wait for this time before continuing</a:t>
            </a:r>
          </a:p>
          <a:p>
            <a:pPr marL="0" indent="0">
              <a:buNone/>
            </a:pPr>
            <a:r>
              <a:rPr lang="en-US" sz="1800" b="1" dirty="0" smtClean="0"/>
              <a:t>Debugging</a:t>
            </a:r>
          </a:p>
          <a:p>
            <a:pPr lvl="1"/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>
                <a:solidFill>
                  <a:srgbClr val="000096"/>
                </a:solidFill>
                <a:highlight>
                  <a:srgbClr val="FFFFFF"/>
                </a:highlight>
              </a:rPr>
              <a:t>9600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>
                <a:solidFill>
                  <a:srgbClr val="640032"/>
                </a:solidFill>
                <a:highlight>
                  <a:srgbClr val="FFFFFF"/>
                </a:highlight>
              </a:rPr>
              <a:t> </a:t>
            </a:r>
            <a:r>
              <a:rPr lang="mr-IN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–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put in setup() to initialize the serial console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 smtClean="0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print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”Hello World"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 -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write a debug message to the console</a:t>
            </a:r>
          </a:p>
          <a:p>
            <a:pPr lvl="1"/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”Hello World"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>
                <a:solidFill>
                  <a:srgbClr val="640032"/>
                </a:solidFill>
                <a:highlight>
                  <a:srgbClr val="FFFFFF"/>
                </a:highlight>
              </a:rPr>
              <a:t> - </a:t>
            </a:r>
            <a:r>
              <a:rPr lang="en-US" sz="1400" dirty="0">
                <a:solidFill>
                  <a:srgbClr val="640032"/>
                </a:solidFill>
                <a:highlight>
                  <a:srgbClr val="FFFFFF"/>
                </a:highlight>
              </a:rPr>
              <a:t>write a debug message to the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console with a new line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3550" y="498476"/>
            <a:ext cx="3295650" cy="585787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b="1" dirty="0">
                <a:solidFill>
                  <a:srgbClr val="000066"/>
                </a:solidFill>
                <a:highlight>
                  <a:srgbClr val="FFFFFF"/>
                </a:highlight>
              </a:rPr>
              <a:t>void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loop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()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"Right Forward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"Right reverse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"Left Forward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"Left Reverse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delay_end_of_test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" y="498476"/>
            <a:ext cx="491653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5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6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9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2000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how long should each wheel turn?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1000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delay between tests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delay_end_of_test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3000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delay between tests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66"/>
                </a:solidFill>
                <a:highlight>
                  <a:srgbClr val="FFFFFF"/>
                </a:highlight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setup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Turn these pins on for PWM OUTPUT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turn all the motors off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 smtClean="0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9600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open the serial port at 9600 bps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</a:p>
          <a:p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7888" y="5615584"/>
            <a:ext cx="4638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FF"/>
                </a:highlight>
              </a:rPr>
              <a:t>For debugging.  The output will appear on the serial monitor</a:t>
            </a:r>
            <a:br>
              <a:rPr lang="en-US" sz="1400" b="1" dirty="0" smtClean="0">
                <a:highlight>
                  <a:srgbClr val="FFFFFF"/>
                </a:highlight>
              </a:rPr>
            </a:br>
            <a:r>
              <a:rPr lang="en-US" sz="1400" b="1" dirty="0" smtClean="0">
                <a:highlight>
                  <a:srgbClr val="FFFFFF"/>
                </a:highlight>
              </a:rPr>
              <a:t>To open the serial monitor, click the magnifying glass icon in the upper right corner</a:t>
            </a:r>
            <a:br>
              <a:rPr lang="en-US" sz="1400" b="1" dirty="0" smtClean="0">
                <a:highlight>
                  <a:srgbClr val="FFFFFF"/>
                </a:highlight>
              </a:rPr>
            </a:b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" y="6354248"/>
            <a:ext cx="8762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github.com</a:t>
            </a:r>
            <a:r>
              <a:rPr lang="en-US" sz="1200" dirty="0" smtClean="0"/>
              <a:t>/</a:t>
            </a:r>
            <a:r>
              <a:rPr lang="en-US" sz="1200" dirty="0" err="1" smtClean="0"/>
              <a:t>dmccreary</a:t>
            </a:r>
            <a:r>
              <a:rPr lang="en-US" sz="1200" dirty="0" smtClean="0"/>
              <a:t>/</a:t>
            </a:r>
            <a:r>
              <a:rPr lang="en-US" sz="1200" dirty="0" err="1" smtClean="0"/>
              <a:t>coderdojo</a:t>
            </a:r>
            <a:r>
              <a:rPr lang="en-US" sz="1200" dirty="0" smtClean="0"/>
              <a:t>-robots/blob/master/</a:t>
            </a:r>
            <a:r>
              <a:rPr lang="en-US" sz="1200" dirty="0" err="1" smtClean="0"/>
              <a:t>src</a:t>
            </a:r>
            <a:r>
              <a:rPr lang="en-US" sz="1200" dirty="0" smtClean="0"/>
              <a:t>/collision-avoidance-ping/motor-direction-test/motor-direction-</a:t>
            </a:r>
            <a:r>
              <a:rPr lang="en-US" sz="1200" dirty="0" err="1" smtClean="0"/>
              <a:t>test.ino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691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 “H-Bridge”</a:t>
            </a:r>
          </a:p>
          <a:p>
            <a:r>
              <a:rPr lang="en-US" dirty="0" err="1" smtClean="0"/>
              <a:t>SparkFun</a:t>
            </a:r>
            <a:r>
              <a:rPr lang="en-US" dirty="0" smtClean="0"/>
              <a:t> guild on how to use a breadboard: https</a:t>
            </a:r>
            <a:r>
              <a:rPr lang="en-US" dirty="0"/>
              <a:t>://</a:t>
            </a:r>
            <a:r>
              <a:rPr lang="en-US" dirty="0" err="1"/>
              <a:t>learn.sparkfun.com</a:t>
            </a:r>
            <a:r>
              <a:rPr lang="en-US" dirty="0"/>
              <a:t>/tutorials/how-to-use-a-breadboard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Sparkfun $110 Robot Kit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www.sparkfun.com/products/14418</a:t>
            </a:r>
            <a:endParaRPr lang="en-US" dirty="0" smtClean="0"/>
          </a:p>
          <a:p>
            <a:r>
              <a:rPr lang="en-US" dirty="0" err="1" smtClean="0"/>
              <a:t>Sparkfun</a:t>
            </a:r>
            <a:r>
              <a:rPr lang="en-US" dirty="0" smtClean="0"/>
              <a:t> Experiment Guide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learn.sparkfun.com</a:t>
            </a:r>
            <a:r>
              <a:rPr lang="en-US" dirty="0"/>
              <a:t>/tutorials/</a:t>
            </a:r>
            <a:r>
              <a:rPr lang="en-US" dirty="0" err="1"/>
              <a:t>sparkfun</a:t>
            </a:r>
            <a:r>
              <a:rPr lang="en-US" dirty="0"/>
              <a:t>-inventors-kit-experiment-guide---v40/project-5-robot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8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69" y="306132"/>
            <a:ext cx="7886700" cy="66726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CoderDojo Robot Parts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996591" y="4990794"/>
            <a:ext cx="3638560" cy="1587805"/>
          </a:xfrm>
          <a:prstGeom prst="roundRect">
            <a:avLst>
              <a:gd name="adj" fmla="val 11007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09647" y="4836420"/>
            <a:ext cx="672870" cy="352877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Terms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6591" y="5166765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Arduino </a:t>
            </a:r>
            <a:r>
              <a:rPr lang="mr-IN" sz="1200" dirty="0" smtClean="0"/>
              <a:t>–</a:t>
            </a:r>
            <a:r>
              <a:rPr lang="en-US" sz="1200" dirty="0" smtClean="0"/>
              <a:t> open standard for teaching electronics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MCU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Micro-Controller Unit (Arduino Nano)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PWM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Pulse Width Modulation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Voltage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Electric potential from battery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Current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The “flow” of electricity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IDE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Integrated development environment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867" t="18375" r="17223" b="14908"/>
          <a:stretch/>
        </p:blipFill>
        <p:spPr>
          <a:xfrm>
            <a:off x="459489" y="1406304"/>
            <a:ext cx="1071717" cy="767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1669" y="2258731"/>
            <a:ext cx="105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Arduino Nano</a:t>
            </a:r>
          </a:p>
          <a:p>
            <a:pPr algn="ctr"/>
            <a:r>
              <a:rPr lang="en-US" sz="1200" dirty="0" smtClean="0"/>
              <a:t>($3 on eBay)</a:t>
            </a:r>
            <a:endParaRPr lang="en-US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87" y="1431402"/>
            <a:ext cx="1066103" cy="7442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5220" y="2252051"/>
            <a:ext cx="188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Comes with 2 6V DC Motor</a:t>
            </a:r>
          </a:p>
          <a:p>
            <a:pPr algn="ctr"/>
            <a:r>
              <a:rPr lang="en-US" sz="1200" dirty="0" smtClean="0"/>
              <a:t>Reduction </a:t>
            </a:r>
            <a:r>
              <a:rPr lang="en-US" sz="1200" dirty="0"/>
              <a:t>rate 1:48</a:t>
            </a:r>
            <a:endParaRPr lang="en-US" sz="1200" dirty="0" smtClean="0"/>
          </a:p>
          <a:p>
            <a:pPr algn="ctr"/>
            <a:r>
              <a:rPr lang="en-US" sz="1200" dirty="0" smtClean="0"/>
              <a:t>With Geared Wheel ($2)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31" y="1149363"/>
            <a:ext cx="1191137" cy="1191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11500" y="2226953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Smart Car</a:t>
            </a:r>
          </a:p>
          <a:p>
            <a:pPr algn="ctr"/>
            <a:r>
              <a:rPr lang="en-US" sz="1200" dirty="0" smtClean="0"/>
              <a:t>Chassis ($10)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422" y="1431402"/>
            <a:ext cx="872414" cy="8724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62059" y="2334422"/>
            <a:ext cx="1276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400 tie solderless</a:t>
            </a:r>
          </a:p>
          <a:p>
            <a:pPr algn="ctr"/>
            <a:r>
              <a:rPr lang="en-US" sz="1200" dirty="0" smtClean="0"/>
              <a:t>Breadboard ($2)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41" y="2981272"/>
            <a:ext cx="868412" cy="8684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7155" y="3983522"/>
            <a:ext cx="145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HC-SR04 Ultrasonic </a:t>
            </a:r>
            <a:r>
              <a:rPr lang="en-US" sz="1200" smtClean="0"/>
              <a:t>Ping Distance Sensor</a:t>
            </a:r>
            <a:r>
              <a:rPr lang="en-US" sz="1200" smtClean="0"/>
              <a:t> </a:t>
            </a:r>
            <a:r>
              <a:rPr lang="en-US" sz="1200" dirty="0" smtClean="0"/>
              <a:t>($2)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031" y="3053032"/>
            <a:ext cx="1035160" cy="9733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04739" y="4026391"/>
            <a:ext cx="145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L293D Motor</a:t>
            </a:r>
          </a:p>
          <a:p>
            <a:pPr algn="ctr"/>
            <a:r>
              <a:rPr lang="en-US" sz="1200" dirty="0" smtClean="0"/>
              <a:t>Controller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141" y="3117618"/>
            <a:ext cx="930118" cy="7861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95297" y="4026391"/>
            <a:ext cx="111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22 Gauge Solid</a:t>
            </a:r>
          </a:p>
          <a:p>
            <a:pPr algn="ctr"/>
            <a:r>
              <a:rPr lang="en-US" sz="1200" dirty="0" smtClean="0"/>
              <a:t>Hookup Wire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968" y="3172637"/>
            <a:ext cx="312734" cy="7311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86056" y="3940354"/>
            <a:ext cx="103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MTS-01 SPST</a:t>
            </a:r>
          </a:p>
          <a:p>
            <a:pPr algn="ctr"/>
            <a:r>
              <a:rPr lang="en-US" sz="1200" dirty="0" smtClean="0"/>
              <a:t>Toggle Switch</a:t>
            </a:r>
          </a:p>
          <a:p>
            <a:pPr algn="ctr"/>
            <a:r>
              <a:rPr lang="en-US" sz="1200" dirty="0" smtClean="0"/>
              <a:t>50 cents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857" r="11287" b="27654"/>
          <a:stretch/>
        </p:blipFill>
        <p:spPr>
          <a:xfrm>
            <a:off x="5334615" y="1439691"/>
            <a:ext cx="1131485" cy="8175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97044" y="2361392"/>
            <a:ext cx="128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Comes with </a:t>
            </a:r>
          </a:p>
          <a:p>
            <a:pPr algn="ctr"/>
            <a:r>
              <a:rPr lang="en-US" sz="1200" dirty="0" smtClean="0"/>
              <a:t>4 AA Battery Pack</a:t>
            </a:r>
          </a:p>
          <a:p>
            <a:pPr algn="ctr"/>
            <a:r>
              <a:rPr lang="en-US" sz="1200" dirty="0" smtClean="0"/>
              <a:t>(4 X 1.5 = 6V)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6586500" y="6383577"/>
            <a:ext cx="2057400" cy="365125"/>
          </a:xfrm>
        </p:spPr>
        <p:txBody>
          <a:bodyPr/>
          <a:lstStyle/>
          <a:p>
            <a:fld id="{52B14A30-E0A2-D941-889F-79684416FD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9033" y="1952283"/>
            <a:ext cx="4366781" cy="260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9810" y="933311"/>
            <a:ext cx="482957" cy="4642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8683" y="5913712"/>
            <a:ext cx="283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Power Rail Columns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Vertically Connected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505" y="933311"/>
            <a:ext cx="482957" cy="4642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6595" y="30758"/>
            <a:ext cx="314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Row Connectors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(Horizontally Connected)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9748" y="1323420"/>
            <a:ext cx="697633" cy="1430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28666" y="1323420"/>
            <a:ext cx="697633" cy="1430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 flipV="1">
            <a:off x="2919810" y="5575617"/>
            <a:ext cx="241479" cy="33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3" idx="2"/>
          </p:cNvCxnSpPr>
          <p:nvPr/>
        </p:nvCxnSpPr>
        <p:spPr>
          <a:xfrm flipH="1" flipV="1">
            <a:off x="926984" y="5575617"/>
            <a:ext cx="249179" cy="33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580370" y="616260"/>
            <a:ext cx="348865" cy="6679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50090" y="616260"/>
            <a:ext cx="221400" cy="638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73941" y="5959878"/>
            <a:ext cx="4227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200" dirty="0" smtClean="0"/>
              <a:t>http://</a:t>
            </a:r>
            <a:r>
              <a:rPr lang="en-US" altLang="x-none" sz="1200" dirty="0" err="1" smtClean="0"/>
              <a:t>en.wikipedia.org</a:t>
            </a:r>
            <a:r>
              <a:rPr lang="en-US" altLang="x-none" sz="1200" dirty="0" smtClean="0"/>
              <a:t>/wiki/Pulse-</a:t>
            </a:r>
            <a:r>
              <a:rPr lang="en-US" altLang="x-none" sz="1200" dirty="0" err="1" smtClean="0"/>
              <a:t>width_modulation</a:t>
            </a:r>
            <a:endParaRPr lang="en-US" altLang="x-none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664" y="3631906"/>
            <a:ext cx="2720959" cy="18669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831709" y="3126394"/>
            <a:ext cx="525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Control Motor Speed Using Pulse Width Modulation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77325" y="370342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 Speed: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93342" y="4411427"/>
            <a:ext cx="125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Speed: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40810" y="5067210"/>
            <a:ext cx="132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Slow Speed: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73941" y="62455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learn.sparkfun.com</a:t>
            </a:r>
            <a:r>
              <a:rPr lang="en-US" sz="1200" dirty="0" smtClean="0"/>
              <a:t>/tutorials/pulse-width-modulation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09" y="782914"/>
            <a:ext cx="1066103" cy="7442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11" y="1864960"/>
            <a:ext cx="1066103" cy="7442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95913" y="901332"/>
            <a:ext cx="1208088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Forward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205683" y="1221930"/>
            <a:ext cx="120808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Right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14591" y="1940286"/>
            <a:ext cx="1156937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Left Forward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215206" y="2249257"/>
            <a:ext cx="1156937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69214" y="286210"/>
            <a:ext cx="33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Four Motor Commands </a:t>
            </a:r>
            <a:r>
              <a:rPr lang="mr-IN" b="1" dirty="0" smtClean="0"/>
              <a:t>–</a:t>
            </a:r>
            <a:r>
              <a:rPr lang="en-US" b="1" dirty="0" smtClean="0"/>
              <a:t> 4 Wires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66799" y="91473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Right Wheel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7479712" y="2030280"/>
            <a:ext cx="97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Wheel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3851087" y="914731"/>
            <a:ext cx="1239100" cy="57788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MCU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31709" y="1970256"/>
            <a:ext cx="1253899" cy="57788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</a:p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076933" y="1527187"/>
            <a:ext cx="0" cy="4091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310016" y="1527187"/>
            <a:ext cx="0" cy="4091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64614" y="1527187"/>
            <a:ext cx="0" cy="4091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808454" y="1527187"/>
            <a:ext cx="0" cy="4091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3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69214" y="5575617"/>
            <a:ext cx="21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 the </a:t>
            </a:r>
            <a:r>
              <a:rPr lang="en-US" sz="1400" b="1" dirty="0" smtClean="0"/>
              <a:t>width</a:t>
            </a:r>
            <a:r>
              <a:rPr lang="en-US" sz="1400" dirty="0" smtClean="0"/>
              <a:t> of the pulse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54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45" t="2334" r="23222" b="10000"/>
          <a:stretch/>
        </p:blipFill>
        <p:spPr>
          <a:xfrm>
            <a:off x="464820" y="347056"/>
            <a:ext cx="2278199" cy="339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310" y="263310"/>
            <a:ext cx="5461713" cy="3863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373" y="3741767"/>
            <a:ext cx="24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Nano Pins 3,5,6 and 9</a:t>
            </a:r>
          </a:p>
          <a:p>
            <a:pPr algn="ctr"/>
            <a:r>
              <a:rPr lang="en-US" dirty="0"/>
              <a:t>(Must be PWM pins)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88785" y="1803761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88784" y="1983703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88784" y="2114069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88784" y="2426214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23906" y="1432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/>
              <a:t>Use these</a:t>
            </a:r>
            <a:br>
              <a:rPr lang="en-US" sz="900"/>
            </a:br>
            <a:r>
              <a:rPr lang="en-US" sz="900"/>
              <a:t>pins</a:t>
            </a:r>
          </a:p>
        </p:txBody>
      </p:sp>
      <p:sp>
        <p:nvSpPr>
          <p:cNvPr id="15" name="Freeform 14"/>
          <p:cNvSpPr/>
          <p:nvPr/>
        </p:nvSpPr>
        <p:spPr>
          <a:xfrm>
            <a:off x="3225310" y="3092472"/>
            <a:ext cx="338348" cy="263257"/>
          </a:xfrm>
          <a:custGeom>
            <a:avLst/>
            <a:gdLst>
              <a:gd name="connsiteX0" fmla="*/ 0 w 341523"/>
              <a:gd name="connsiteY0" fmla="*/ 67795 h 157140"/>
              <a:gd name="connsiteX1" fmla="*/ 77118 w 341523"/>
              <a:gd name="connsiteY1" fmla="*/ 73303 h 157140"/>
              <a:gd name="connsiteX2" fmla="*/ 126694 w 341523"/>
              <a:gd name="connsiteY2" fmla="*/ 1694 h 157140"/>
              <a:gd name="connsiteX3" fmla="*/ 203812 w 341523"/>
              <a:gd name="connsiteY3" fmla="*/ 155930 h 157140"/>
              <a:gd name="connsiteX4" fmla="*/ 269913 w 341523"/>
              <a:gd name="connsiteY4" fmla="*/ 73303 h 157140"/>
              <a:gd name="connsiteX5" fmla="*/ 341523 w 341523"/>
              <a:gd name="connsiteY5" fmla="*/ 67795 h 157140"/>
              <a:gd name="connsiteX0" fmla="*/ 0 w 338348"/>
              <a:gd name="connsiteY0" fmla="*/ 80537 h 157182"/>
              <a:gd name="connsiteX1" fmla="*/ 73943 w 338348"/>
              <a:gd name="connsiteY1" fmla="*/ 73345 h 157182"/>
              <a:gd name="connsiteX2" fmla="*/ 123519 w 338348"/>
              <a:gd name="connsiteY2" fmla="*/ 1736 h 157182"/>
              <a:gd name="connsiteX3" fmla="*/ 200637 w 338348"/>
              <a:gd name="connsiteY3" fmla="*/ 155972 h 157182"/>
              <a:gd name="connsiteX4" fmla="*/ 266738 w 338348"/>
              <a:gd name="connsiteY4" fmla="*/ 73345 h 157182"/>
              <a:gd name="connsiteX5" fmla="*/ 338348 w 338348"/>
              <a:gd name="connsiteY5" fmla="*/ 67837 h 15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48" h="157182">
                <a:moveTo>
                  <a:pt x="0" y="80537"/>
                </a:moveTo>
                <a:cubicBezTo>
                  <a:pt x="28001" y="88799"/>
                  <a:pt x="53357" y="86479"/>
                  <a:pt x="73943" y="73345"/>
                </a:cubicBezTo>
                <a:cubicBezTo>
                  <a:pt x="94530" y="60212"/>
                  <a:pt x="102403" y="-12035"/>
                  <a:pt x="123519" y="1736"/>
                </a:cubicBezTo>
                <a:cubicBezTo>
                  <a:pt x="144635" y="15507"/>
                  <a:pt x="176767" y="144037"/>
                  <a:pt x="200637" y="155972"/>
                </a:cubicBezTo>
                <a:cubicBezTo>
                  <a:pt x="224507" y="167907"/>
                  <a:pt x="243786" y="88034"/>
                  <a:pt x="266738" y="73345"/>
                </a:cubicBezTo>
                <a:cubicBezTo>
                  <a:pt x="289690" y="58656"/>
                  <a:pt x="338348" y="67837"/>
                  <a:pt x="338348" y="67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78312" y="29863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PWM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4874" y="75985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Battery (-)</a:t>
            </a:r>
            <a:endParaRPr lang="en-US" sz="11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26629" y="4440919"/>
            <a:ext cx="1877303" cy="1416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229600" y="3529781"/>
            <a:ext cx="580103" cy="6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13782" y="668369"/>
            <a:ext cx="298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Micro Controller Unit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26" y="4682362"/>
            <a:ext cx="4158673" cy="12811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7017" y="5997913"/>
            <a:ext cx="342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Reversing Directions </a:t>
            </a:r>
            <a:r>
              <a:rPr lang="en-US" smtClean="0"/>
              <a:t>with H-Bridge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7" r="11287" b="27654"/>
          <a:stretch/>
        </p:blipFill>
        <p:spPr>
          <a:xfrm>
            <a:off x="920303" y="1799116"/>
            <a:ext cx="2045950" cy="147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45" t="2334" r="23222" b="10000"/>
          <a:stretch/>
        </p:blipFill>
        <p:spPr>
          <a:xfrm>
            <a:off x="4162613" y="1958456"/>
            <a:ext cx="2621280" cy="39059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57663" y="3631726"/>
            <a:ext cx="308590" cy="5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961912" y="3424738"/>
            <a:ext cx="271780" cy="213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62818" y="3631726"/>
            <a:ext cx="338455" cy="1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9349196">
            <a:off x="2023999" y="2891389"/>
            <a:ext cx="1072528" cy="30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657664" y="2747806"/>
            <a:ext cx="24459" cy="882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06118" y="2642396"/>
            <a:ext cx="1653060" cy="73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2668" y="2922431"/>
            <a:ext cx="908400" cy="709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70673" y="3678647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23" y="2961878"/>
            <a:ext cx="178723" cy="4178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11" y="981986"/>
            <a:ext cx="1447242" cy="10683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36078">
            <a:off x="3861361" y="872707"/>
            <a:ext cx="1447242" cy="10683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29464" y="1083711"/>
            <a:ext cx="150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AA Batteries</a:t>
            </a:r>
          </a:p>
          <a:p>
            <a:r>
              <a:rPr lang="en-US" dirty="0" smtClean="0"/>
              <a:t>(6 volt)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8615" y="312936"/>
            <a:ext cx="365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Battery</a:t>
            </a:r>
            <a:r>
              <a:rPr lang="en-US" sz="2400" b="1" smtClean="0"/>
              <a:t>, Switch and Motors</a:t>
            </a:r>
            <a:endParaRPr lang="en-US" sz="2400" b="1"/>
          </a:p>
        </p:txBody>
      </p:sp>
      <p:sp>
        <p:nvSpPr>
          <p:cNvPr id="28" name="TextBox 27"/>
          <p:cNvSpPr txBox="1"/>
          <p:nvPr/>
        </p:nvSpPr>
        <p:spPr>
          <a:xfrm>
            <a:off x="2576391" y="5263347"/>
            <a:ext cx="1208088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Forward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568785" y="5624275"/>
            <a:ext cx="121569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Right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0690" y="5983592"/>
            <a:ext cx="121724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Left Forward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550690" y="6334267"/>
            <a:ext cx="1215079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12867" t="18375" r="17223" b="14908"/>
          <a:stretch/>
        </p:blipFill>
        <p:spPr>
          <a:xfrm>
            <a:off x="396958" y="5577440"/>
            <a:ext cx="1071717" cy="767078"/>
          </a:xfrm>
          <a:prstGeom prst="rect">
            <a:avLst/>
          </a:prstGeom>
        </p:spPr>
      </p:pic>
      <p:sp>
        <p:nvSpPr>
          <p:cNvPr id="35" name="Bent-Up Arrow 34"/>
          <p:cNvSpPr/>
          <p:nvPr/>
        </p:nvSpPr>
        <p:spPr>
          <a:xfrm>
            <a:off x="4515047" y="5788515"/>
            <a:ext cx="1234627" cy="36761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0607" y="4753796"/>
            <a:ext cx="145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MCU</a:t>
            </a:r>
          </a:p>
          <a:p>
            <a:r>
              <a:rPr lang="en-US" dirty="0" smtClean="0"/>
              <a:t>4 Wires Out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39" name="Straight Connector 38"/>
          <p:cNvCxnSpPr>
            <a:stCxn id="28" idx="3"/>
            <a:endCxn id="35" idx="2"/>
          </p:cNvCxnSpPr>
          <p:nvPr/>
        </p:nvCxnSpPr>
        <p:spPr>
          <a:xfrm>
            <a:off x="3784479" y="5417236"/>
            <a:ext cx="730568" cy="692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5" idx="2"/>
          </p:cNvCxnSpPr>
          <p:nvPr/>
        </p:nvCxnSpPr>
        <p:spPr>
          <a:xfrm>
            <a:off x="3784479" y="5778164"/>
            <a:ext cx="730568" cy="3320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3"/>
            <a:endCxn id="35" idx="2"/>
          </p:cNvCxnSpPr>
          <p:nvPr/>
        </p:nvCxnSpPr>
        <p:spPr>
          <a:xfrm flipV="1">
            <a:off x="3767933" y="6110178"/>
            <a:ext cx="747114" cy="273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1" idx="3"/>
            <a:endCxn id="35" idx="2"/>
          </p:cNvCxnSpPr>
          <p:nvPr/>
        </p:nvCxnSpPr>
        <p:spPr>
          <a:xfrm flipV="1">
            <a:off x="3765769" y="6110178"/>
            <a:ext cx="749278" cy="377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8" idx="1"/>
          </p:cNvCxnSpPr>
          <p:nvPr/>
        </p:nvCxnSpPr>
        <p:spPr>
          <a:xfrm>
            <a:off x="1746647" y="5417235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730768" y="5788931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30768" y="6139001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701398" y="6494350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83893" y="5017786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Volt Regulated</a:t>
            </a:r>
          </a:p>
          <a:p>
            <a:r>
              <a:rPr lang="en-US" dirty="0" smtClean="0"/>
              <a:t>Output for MCU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3954" y="5295674"/>
            <a:ext cx="1652639" cy="1246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341" t="7897" r="8977" b="11818"/>
          <a:stretch/>
        </p:blipFill>
        <p:spPr>
          <a:xfrm rot="5400000">
            <a:off x="3362561" y="1605250"/>
            <a:ext cx="5878602" cy="389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2978" t="27765" r="29549" b="30483"/>
          <a:stretch/>
        </p:blipFill>
        <p:spPr>
          <a:xfrm>
            <a:off x="1046922" y="1331842"/>
            <a:ext cx="1451113" cy="1616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07" t="4998" r="3225" b="3614"/>
          <a:stretch/>
        </p:blipFill>
        <p:spPr>
          <a:xfrm rot="16200000">
            <a:off x="4614008" y="4373355"/>
            <a:ext cx="3169729" cy="1181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1398850" y="1556297"/>
            <a:ext cx="5655958" cy="20891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064971" y="2815868"/>
            <a:ext cx="2761365" cy="35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1937801" y="2852201"/>
            <a:ext cx="3372986" cy="1689521"/>
          </a:xfrm>
          <a:prstGeom prst="bentConnector3">
            <a:avLst>
              <a:gd name="adj1" fmla="val -9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1853699" y="2900567"/>
            <a:ext cx="3446849" cy="2040826"/>
          </a:xfrm>
          <a:prstGeom prst="bentConnector3">
            <a:avLst>
              <a:gd name="adj1" fmla="val -24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1745373" y="2948444"/>
            <a:ext cx="3565414" cy="2144340"/>
          </a:xfrm>
          <a:prstGeom prst="bentConnector3">
            <a:avLst>
              <a:gd name="adj1" fmla="val 23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1642304" y="2948444"/>
            <a:ext cx="3596491" cy="2673648"/>
          </a:xfrm>
          <a:prstGeom prst="bentConnector3">
            <a:avLst>
              <a:gd name="adj1" fmla="val 16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04328" y="418210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D3</a:t>
            </a:r>
            <a:endParaRPr lang="en-US" sz="14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7054808" y="3810000"/>
            <a:ext cx="869992" cy="88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808919" y="4138055"/>
            <a:ext cx="483181" cy="110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054808" y="4172390"/>
            <a:ext cx="717592" cy="1204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823382" y="5696285"/>
            <a:ext cx="2985537" cy="822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823383" y="6072305"/>
            <a:ext cx="2827558" cy="25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0800" y="5797974"/>
            <a:ext cx="3459748" cy="7394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840800" y="5974473"/>
            <a:ext cx="3459748" cy="1454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85052" y="1240954"/>
            <a:ext cx="32388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585625" y="1001053"/>
            <a:ext cx="3223447" cy="259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6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615565" y="531421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D9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626060" y="463796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D5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2615191" y="5049660"/>
            <a:ext cx="53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D6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803214" y="481775"/>
            <a:ext cx="25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Breadboard Connections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5935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419100"/>
            <a:ext cx="7886700" cy="776289"/>
          </a:xfrm>
        </p:spPr>
        <p:txBody>
          <a:bodyPr>
            <a:normAutofit/>
          </a:bodyPr>
          <a:lstStyle/>
          <a:p>
            <a:r>
              <a:rPr lang="en-US" sz="3600" b="1" smtClean="0"/>
              <a:t>Sample Programming Tasks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1343025"/>
            <a:ext cx="7886700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Download and setup the Arduino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Load the CH340D driver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Run the Blink program (Google “Arduino Blink”)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motor turn on and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Change motor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go in a square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go through a maze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Hook up the ping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Measure the distance in front of the ping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Hook up the ping sensor to the robot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the robot turn when it gets close to a wall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an LED strip light up with different colors when the robot is moving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the state of the computer</a:t>
            </a:r>
          </a:p>
          <a:p>
            <a:r>
              <a:rPr lang="en-US" dirty="0" smtClean="0"/>
              <a:t>Set input and outputs</a:t>
            </a:r>
          </a:p>
          <a:p>
            <a:r>
              <a:rPr lang="en-US" dirty="0" smtClean="0"/>
              <a:t>Write to the serial console for debugging</a:t>
            </a:r>
          </a:p>
          <a:p>
            <a:r>
              <a:rPr lang="en-US" dirty="0" smtClean="0"/>
              <a:t>Use a variable to hold sensor data</a:t>
            </a:r>
          </a:p>
          <a:p>
            <a:r>
              <a:rPr lang="en-US" dirty="0" smtClean="0"/>
              <a:t>Use if/then/else to change program flow</a:t>
            </a:r>
          </a:p>
          <a:p>
            <a:r>
              <a:rPr lang="en-US" dirty="0" smtClean="0"/>
              <a:t>Use a for loop to cycle through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592860"/>
            <a:ext cx="6124575" cy="482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06209"/>
            <a:ext cx="3041650" cy="883496"/>
          </a:xfrm>
        </p:spPr>
        <p:txBody>
          <a:bodyPr>
            <a:normAutofit/>
          </a:bodyPr>
          <a:lstStyle/>
          <a:p>
            <a:r>
              <a:rPr lang="en-US" sz="3200" b="1" smtClean="0"/>
              <a:t>Arduino IDE</a:t>
            </a:r>
            <a:endParaRPr lang="en-US" sz="32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63700" y="925553"/>
            <a:ext cx="2085975" cy="95514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1300" y="432540"/>
            <a:ext cx="276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Program </a:t>
            </a:r>
            <a:r>
              <a:rPr lang="en-US" smtClean="0"/>
              <a:t>to Arduino</a:t>
            </a:r>
            <a:endParaRPr lang="en-US"/>
          </a:p>
        </p:txBody>
      </p:sp>
      <p:cxnSp>
        <p:nvCxnSpPr>
          <p:cNvPr id="10" name="Straight Arrow Connector 9"/>
          <p:cNvCxnSpPr>
            <a:stCxn id="12" idx="2"/>
          </p:cNvCxnSpPr>
          <p:nvPr/>
        </p:nvCxnSpPr>
        <p:spPr>
          <a:xfrm>
            <a:off x="7007777" y="801872"/>
            <a:ext cx="104223" cy="10788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2683" y="432540"/>
            <a:ext cx="209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Open Serial Monitor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707349" y="2471592"/>
            <a:ext cx="4080926" cy="9447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275" y="3094703"/>
            <a:ext cx="1043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Digital</a:t>
            </a:r>
          </a:p>
          <a:p>
            <a:r>
              <a:rPr lang="en-US" dirty="0" smtClean="0"/>
              <a:t>Pin</a:t>
            </a:r>
          </a:p>
          <a:p>
            <a:r>
              <a:rPr lang="en-US" dirty="0" smtClean="0"/>
              <a:t>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8033</TotalTime>
  <Words>645</Words>
  <Application>Microsoft Macintosh PowerPoint</Application>
  <PresentationFormat>On-screen Show (4:3)</PresentationFormat>
  <Paragraphs>147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 Light</vt:lpstr>
      <vt:lpstr>Mangal</vt:lpstr>
      <vt:lpstr>Arial</vt:lpstr>
      <vt:lpstr>Calibri</vt:lpstr>
      <vt:lpstr>Office Theme</vt:lpstr>
      <vt:lpstr>CoderDojo Robot</vt:lpstr>
      <vt:lpstr>CoderDojo Robot Parts</vt:lpstr>
      <vt:lpstr>PowerPoint Presentation</vt:lpstr>
      <vt:lpstr>PowerPoint Presentation</vt:lpstr>
      <vt:lpstr>PowerPoint Presentation</vt:lpstr>
      <vt:lpstr>PowerPoint Presentation</vt:lpstr>
      <vt:lpstr>Sample Programming Tasks </vt:lpstr>
      <vt:lpstr>Programming Concepts</vt:lpstr>
      <vt:lpstr>Arduino IDE</vt:lpstr>
      <vt:lpstr>Common Arduino Functions</vt:lpstr>
      <vt:lpstr>PowerPoint Presentation</vt:lpstr>
      <vt:lpstr>Handy 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26</cp:revision>
  <cp:lastPrinted>2017-12-18T03:28:19Z</cp:lastPrinted>
  <dcterms:created xsi:type="dcterms:W3CDTF">2017-12-18T02:27:23Z</dcterms:created>
  <dcterms:modified xsi:type="dcterms:W3CDTF">2017-12-23T16:20:54Z</dcterms:modified>
</cp:coreProperties>
</file>